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A0E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7B1D1D">
              <a:alpha val="45000"/>
            </a:srgbClr>
          </a:solidFill>
          <a:ln w="12700">
            <a:solidFill>
              <a:srgbClr val="7B1D1D">
                <a:alpha val="45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309360" y="182880"/>
            <a:ext cx="2743200" cy="4754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0" b="1" dirty="0">
                <a:solidFill>
                  <a:srgbClr val="9B2B2B">
                    <a:alpha val="35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</a:t>
            </a:r>
            <a:endParaRPr lang="en-US" sz="2600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5303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E8C5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DATOVERO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417320"/>
            <a:ext cx="53035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200" b="1" dirty="0">
                <a:solidFill>
                  <a:srgbClr val="FAF7F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DatoVero</a:t>
            </a:r>
            <a:endParaRPr lang="en-US" sz="62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5303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dirty="0">
                <a:solidFill>
                  <a:srgbClr val="E8C5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All-in-One Operations Platform</a:t>
            </a:r>
            <a:endParaRPr lang="en-US" sz="2100" dirty="0"/>
          </a:p>
          <a:p>
            <a:pPr algn="l" indent="0" marL="0">
              <a:buNone/>
            </a:pPr>
            <a:r>
              <a:rPr lang="en-US" sz="2100" dirty="0">
                <a:solidFill>
                  <a:srgbClr val="E8C5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Nonprofits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548640" y="3767328"/>
            <a:ext cx="3749040" cy="420624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3767328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A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by nonprofits. Priced for nonprofits.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380A0A"/>
          </a:solidFill>
          <a:ln w="12700">
            <a:solidFill>
              <a:srgbClr val="380A0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8417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9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[Organization Name] Board of Directors  ·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A0E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0"/>
            <a:ext cx="2286000" cy="5143500"/>
          </a:xfrm>
          <a:prstGeom prst="rect">
            <a:avLst/>
          </a:prstGeom>
          <a:solidFill>
            <a:srgbClr val="7B1D1D">
              <a:alpha val="45000"/>
            </a:srgbClr>
          </a:solidFill>
          <a:ln w="12700">
            <a:solidFill>
              <a:srgbClr val="7B1D1D">
                <a:alpha val="45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594360"/>
            <a:ext cx="6080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AF7F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 Your Free 14-Day Trial Today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502920" y="1572768"/>
            <a:ext cx="6080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E8C5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credit card. No commitment. Your data, your workspace, live in minutes.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02920" y="2231136"/>
            <a:ext cx="384048" cy="384048"/>
          </a:xfrm>
          <a:prstGeom prst="oval">
            <a:avLst/>
          </a:prstGeom>
          <a:solidFill>
            <a:srgbClr val="5C1515">
              <a:alpha val="80000"/>
            </a:srgbClr>
          </a:solidFill>
          <a:ln w="12700">
            <a:solidFill>
              <a:srgbClr val="E8C5C5">
                <a:alpha val="6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22311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05840" y="2176272"/>
            <a:ext cx="5486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FA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 datovero.com to create your free account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02920" y="2798064"/>
            <a:ext cx="384048" cy="384048"/>
          </a:xfrm>
          <a:prstGeom prst="oval">
            <a:avLst/>
          </a:prstGeom>
          <a:solidFill>
            <a:srgbClr val="5C1515">
              <a:alpha val="80000"/>
            </a:srgbClr>
          </a:solidFill>
          <a:ln w="12700">
            <a:solidFill>
              <a:srgbClr val="E8C5C5">
                <a:alpha val="6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279806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05840" y="2743200"/>
            <a:ext cx="5486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FA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your modules and explore the platform hands-on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502920" y="3364992"/>
            <a:ext cx="384048" cy="384048"/>
          </a:xfrm>
          <a:prstGeom prst="oval">
            <a:avLst/>
          </a:prstGeom>
          <a:solidFill>
            <a:srgbClr val="5C1515">
              <a:alpha val="80000"/>
            </a:srgbClr>
          </a:solidFill>
          <a:ln w="12700">
            <a:solidFill>
              <a:srgbClr val="E8C5C5">
                <a:alpha val="6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33649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005840" y="3310128"/>
            <a:ext cx="5486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FA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Invite your team — unlimited users during your trial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502920" y="3913632"/>
            <a:ext cx="5943600" cy="640080"/>
          </a:xfrm>
          <a:prstGeom prst="rect">
            <a:avLst/>
          </a:prstGeom>
          <a:solidFill>
            <a:srgbClr val="2E0808">
              <a:alpha val="90000"/>
            </a:srgbClr>
          </a:solidFill>
          <a:ln w="12700">
            <a:solidFill>
              <a:srgbClr val="7A303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3913632"/>
            <a:ext cx="5943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A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datovero.com</a:t>
            </a:r>
            <a:pPr algn="ctr" indent="0" marL="0">
              <a:buNone/>
            </a:pPr>
            <a:r>
              <a:rPr lang="en-US" sz="1300" dirty="0">
                <a:solidFill>
                  <a:srgbClr val="8B5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·   </a:t>
            </a:r>
            <a:pPr algn="ctr" indent="0" marL="0">
              <a:buNone/>
            </a:pPr>
            <a:r>
              <a:rPr lang="en-US" sz="1300" b="1" dirty="0">
                <a:solidFill>
                  <a:srgbClr val="FA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hello@datovero.com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" y="4636008"/>
            <a:ext cx="6080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8B5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Our founder is available for a live demo — reach out directly.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380A0A"/>
          </a:solidFill>
          <a:ln w="12700">
            <a:solidFill>
              <a:srgbClr val="380A0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48417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9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DatoVero  ·  Built for nonprofits  ·  datovero.com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C1C1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92608"/>
            <a:ext cx="8503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AF7F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Managing a Nonprofit Has Never Been Harder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320040" y="1097280"/>
            <a:ext cx="3657600" cy="3429000"/>
          </a:xfrm>
          <a:prstGeom prst="rect">
            <a:avLst/>
          </a:prstGeom>
          <a:solidFill>
            <a:srgbClr val="7B1D1D">
              <a:alpha val="25000"/>
            </a:srgbClr>
          </a:solidFill>
          <a:ln w="12700">
            <a:solidFill>
              <a:srgbClr val="7B1D1D">
                <a:alpha val="6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188720"/>
            <a:ext cx="34747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0" b="1" dirty="0">
                <a:solidFill>
                  <a:srgbClr val="FAF7F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30%</a:t>
            </a:r>
            <a:endParaRPr lang="en-US" sz="7800" dirty="0"/>
          </a:p>
          <a:p>
            <a:pPr algn="ctr"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endParaRPr lang="en-US" sz="7800" dirty="0"/>
          </a:p>
          <a:p>
            <a:pPr algn="ctr" indent="0" marL="0">
              <a:buNone/>
            </a:pPr>
            <a:r>
              <a:rPr lang="en-US" sz="1350" dirty="0">
                <a:solidFill>
                  <a:srgbClr val="E8C5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 nonprofit staff time</a:t>
            </a:r>
            <a:endParaRPr lang="en-US" sz="7800" dirty="0"/>
          </a:p>
          <a:p>
            <a:pPr algn="ctr" indent="0" marL="0">
              <a:buNone/>
            </a:pPr>
            <a:r>
              <a:rPr lang="en-US" sz="1350" dirty="0">
                <a:solidFill>
                  <a:srgbClr val="E8C5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is spent on administrative</a:t>
            </a:r>
            <a:endParaRPr lang="en-US" sz="7800" dirty="0"/>
          </a:p>
          <a:p>
            <a:pPr algn="ctr" indent="0" marL="0">
              <a:buNone/>
            </a:pPr>
            <a:r>
              <a:rPr lang="en-US" sz="1350" dirty="0">
                <a:solidFill>
                  <a:srgbClr val="E8C5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tasks technology could</a:t>
            </a:r>
            <a:endParaRPr lang="en-US" sz="7800" dirty="0"/>
          </a:p>
          <a:p>
            <a:pPr algn="ctr" indent="0" marL="0">
              <a:buNone/>
            </a:pPr>
            <a:r>
              <a:rPr lang="en-US" sz="1350" dirty="0">
                <a:solidFill>
                  <a:srgbClr val="E8C5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automate.</a:t>
            </a:r>
            <a:endParaRPr lang="en-US" sz="7800" dirty="0"/>
          </a:p>
        </p:txBody>
      </p:sp>
      <p:sp>
        <p:nvSpPr>
          <p:cNvPr id="6" name="Text 4"/>
          <p:cNvSpPr/>
          <p:nvPr/>
        </p:nvSpPr>
        <p:spPr>
          <a:xfrm>
            <a:off x="4251960" y="1097280"/>
            <a:ext cx="4572000" cy="3429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FA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juggling 4–6 disconnected tools just to run daily operations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BBA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Donor data in spreadsheets, volunteers in one app, finances in another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BBA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single source of truth — reports take days, not minutes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BBA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software built for corporations, priced for corporations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BBA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teams burning time on admin instead of mission-driven work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380A0A"/>
          </a:solidFill>
          <a:ln w="12700">
            <a:solidFill>
              <a:srgbClr val="38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48417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9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datovero.com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56032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One Platform. Every Department.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DatoVero replaces the patchwork of tools with a single, secure, nonprofit-first workspace.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320040" y="1444752"/>
            <a:ext cx="2697480" cy="312724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444752"/>
            <a:ext cx="2697480" cy="73152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12164" y="1691640"/>
            <a:ext cx="713232" cy="71323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7" name="Text 5"/>
          <p:cNvSpPr/>
          <p:nvPr/>
        </p:nvSpPr>
        <p:spPr>
          <a:xfrm>
            <a:off x="1312164" y="1691640"/>
            <a:ext cx="71323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⬡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" y="2542032"/>
            <a:ext cx="2423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Unified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02920" y="3090672"/>
            <a:ext cx="2331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your data in one place. Donors, staff, volunteers, finances, grants, and more — connected and updated in real-time.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18688" y="1444752"/>
            <a:ext cx="2697480" cy="312724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1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18688" y="1444752"/>
            <a:ext cx="2697480" cy="73152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210812" y="1691640"/>
            <a:ext cx="713232" cy="71323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13" name="Text 11"/>
          <p:cNvSpPr/>
          <p:nvPr/>
        </p:nvSpPr>
        <p:spPr>
          <a:xfrm>
            <a:off x="4210812" y="1691640"/>
            <a:ext cx="71323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◈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355848" y="2542032"/>
            <a:ext cx="2423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Intelligent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401568" y="3090672"/>
            <a:ext cx="2331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insights built in. Grant writing assistance, donor health scoring, lapse detection, and a custom AI agent.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117336" y="1444752"/>
            <a:ext cx="2697480" cy="312724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1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17336" y="1444752"/>
            <a:ext cx="2697480" cy="73152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109460" y="1691640"/>
            <a:ext cx="713232" cy="71323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19" name="Text 17"/>
          <p:cNvSpPr/>
          <p:nvPr/>
        </p:nvSpPr>
        <p:spPr>
          <a:xfrm>
            <a:off x="7109460" y="1691640"/>
            <a:ext cx="71323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◎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254496" y="2542032"/>
            <a:ext cx="2423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Affordable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300216" y="3090672"/>
            <a:ext cx="2331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Module-based pricing means you only pay for what you use. Plans designed specifically for nonprofit budgets.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48417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9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datovero.com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56032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Everything Your Organization Needs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01752" y="914400"/>
            <a:ext cx="20116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301752" y="914400"/>
            <a:ext cx="64008" cy="123444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20624" y="1005840"/>
            <a:ext cx="18379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Donor Management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420624" y="1389888"/>
            <a:ext cx="1819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Giving history, health scores &amp; AI outreach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487168" y="914400"/>
            <a:ext cx="20116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487168" y="914400"/>
            <a:ext cx="64008" cy="123444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06040" y="1005840"/>
            <a:ext cx="18379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Volunteer Management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2606040" y="1389888"/>
            <a:ext cx="1819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Scheduling, hour tracking &amp; credential wallets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72584" y="914400"/>
            <a:ext cx="20116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72584" y="914400"/>
            <a:ext cx="64008" cy="123444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91456" y="1005840"/>
            <a:ext cx="18379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Management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791456" y="1389888"/>
            <a:ext cx="1819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Pipeline, AI narratives &amp; intelligence network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858000" y="914400"/>
            <a:ext cx="20116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858000" y="914400"/>
            <a:ext cx="64008" cy="123444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76872" y="1005840"/>
            <a:ext cx="18379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Financial Management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976872" y="1389888"/>
            <a:ext cx="1819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Ledger, reports &amp; Stripe-integrated invoicing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01752" y="2295144"/>
            <a:ext cx="20116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01752" y="2295144"/>
            <a:ext cx="64008" cy="123444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20624" y="2386584"/>
            <a:ext cx="18379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Membership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20624" y="2770632"/>
            <a:ext cx="1819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records, dues &amp; automated dunning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487168" y="2295144"/>
            <a:ext cx="20116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2487168" y="2295144"/>
            <a:ext cx="64008" cy="123444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606040" y="2386584"/>
            <a:ext cx="18379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Marketing &amp; Campaigns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2606040" y="2770632"/>
            <a:ext cx="1819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campaigns, partners &amp; donor segments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672584" y="2295144"/>
            <a:ext cx="20116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672584" y="2295144"/>
            <a:ext cx="64008" cy="123444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91456" y="2386584"/>
            <a:ext cx="18379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HR &amp; Training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4791456" y="2770632"/>
            <a:ext cx="1819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Onboarding, materials, quizzes &amp; assignments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858000" y="2295144"/>
            <a:ext cx="20116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858000" y="2295144"/>
            <a:ext cx="64008" cy="123444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976872" y="2386584"/>
            <a:ext cx="18379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Events &amp; Scheduling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6976872" y="2770632"/>
            <a:ext cx="1819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Events, dispatch calendars &amp; catering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01752" y="3675888"/>
            <a:ext cx="20116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01752" y="3675888"/>
            <a:ext cx="64008" cy="123444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20624" y="3767328"/>
            <a:ext cx="18379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Inventory &amp; POS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420624" y="4151376"/>
            <a:ext cx="1819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tracking, point-of-sale &amp; retail history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2487168" y="3675888"/>
            <a:ext cx="20116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2487168" y="3675888"/>
            <a:ext cx="64008" cy="123444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606040" y="3767328"/>
            <a:ext cx="18379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Knowledge Base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2606040" y="4151376"/>
            <a:ext cx="1819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wiki with AI search &amp; digests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4672584" y="3675888"/>
            <a:ext cx="20116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4672584" y="3675888"/>
            <a:ext cx="64008" cy="123444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791456" y="3767328"/>
            <a:ext cx="18379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Field Operations</a:t>
            </a:r>
            <a:endParaRPr lang="en-US" sz="1150" dirty="0"/>
          </a:p>
        </p:txBody>
      </p:sp>
      <p:sp>
        <p:nvSpPr>
          <p:cNvPr id="46" name="Text 44"/>
          <p:cNvSpPr/>
          <p:nvPr/>
        </p:nvSpPr>
        <p:spPr>
          <a:xfrm>
            <a:off x="4791456" y="4151376"/>
            <a:ext cx="1819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Jobs, equipment tracking &amp; route management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6858000" y="3675888"/>
            <a:ext cx="20116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6858000" y="3675888"/>
            <a:ext cx="64008" cy="1234440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976872" y="3767328"/>
            <a:ext cx="18379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Agent</a:t>
            </a:r>
            <a:endParaRPr lang="en-US" sz="1150" dirty="0"/>
          </a:p>
        </p:txBody>
      </p:sp>
      <p:sp>
        <p:nvSpPr>
          <p:cNvPr id="50" name="Text 48"/>
          <p:cNvSpPr/>
          <p:nvPr/>
        </p:nvSpPr>
        <p:spPr>
          <a:xfrm>
            <a:off x="6976872" y="4151376"/>
            <a:ext cx="1819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Conversational assistant using your live data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57200" y="48417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9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datovero.com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56032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Not Just Software — An AI-Powered Partner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1371600" y="8229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DatoVero doesn't just store your data. It works with it.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320040" y="1298448"/>
            <a:ext cx="406908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84632" y="1444752"/>
            <a:ext cx="438912" cy="43891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6" name="Text 4"/>
          <p:cNvSpPr/>
          <p:nvPr/>
        </p:nvSpPr>
        <p:spPr>
          <a:xfrm>
            <a:off x="484632" y="144475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051560" y="1408176"/>
            <a:ext cx="31821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Grant AI Assist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484632" y="1883664"/>
            <a:ext cx="3749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Analyzes your funder's history across all DatoVero orgs (anonymized) to draft stronger grant narratives tailored to what that funder actually funds.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709160" y="1298448"/>
            <a:ext cx="406908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73752" y="1444752"/>
            <a:ext cx="438912" cy="43891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11" name="Text 9"/>
          <p:cNvSpPr/>
          <p:nvPr/>
        </p:nvSpPr>
        <p:spPr>
          <a:xfrm>
            <a:off x="4873752" y="144475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40680" y="1408176"/>
            <a:ext cx="31821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Donor Health Intelligence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4873752" y="1883664"/>
            <a:ext cx="3749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Nightly scoring identifies at-risk donors before they lapse. Claude AI drafts personalized outreach emails for each one — ready to send.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20040" y="2944368"/>
            <a:ext cx="406908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84632" y="3090672"/>
            <a:ext cx="438912" cy="43891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16" name="Text 14"/>
          <p:cNvSpPr/>
          <p:nvPr/>
        </p:nvSpPr>
        <p:spPr>
          <a:xfrm>
            <a:off x="484632" y="309067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51560" y="3054096"/>
            <a:ext cx="31821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Volunteer Credential Wallets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484632" y="3529584"/>
            <a:ext cx="3749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verified digital credentials to volunteers. They own a portable, permanent record of their service with your organization — forever.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709160" y="2944368"/>
            <a:ext cx="406908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73752" y="3090672"/>
            <a:ext cx="438912" cy="43891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21" name="Text 19"/>
          <p:cNvSpPr/>
          <p:nvPr/>
        </p:nvSpPr>
        <p:spPr>
          <a:xfrm>
            <a:off x="4873752" y="309067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440680" y="3054096"/>
            <a:ext cx="31821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AI Agent</a:t>
            </a:r>
            <a:endParaRPr lang="en-US" sz="1450" dirty="0"/>
          </a:p>
        </p:txBody>
      </p:sp>
      <p:sp>
        <p:nvSpPr>
          <p:cNvPr id="23" name="Text 21"/>
          <p:cNvSpPr/>
          <p:nvPr/>
        </p:nvSpPr>
        <p:spPr>
          <a:xfrm>
            <a:off x="4873752" y="3529584"/>
            <a:ext cx="3749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anything: "What are our top 5 donors this quarter?" or "Which grants are due in 30 days?" It answers instantly from your live org data.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8417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9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datovero.com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56032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Enterprise-Grade Security. Nonprofit Price.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20040" y="1033272"/>
            <a:ext cx="347472" cy="34747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10332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" y="987552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organization gets its own isolated database — your data is never shared with other orgs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1728216"/>
            <a:ext cx="347472" cy="34747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7282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1682496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Role-based permissions: Admins, Managers, Staff, and Read-Only access levels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2423160"/>
            <a:ext cx="347472" cy="34747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10" name="Text 8"/>
          <p:cNvSpPr/>
          <p:nvPr/>
        </p:nvSpPr>
        <p:spPr>
          <a:xfrm>
            <a:off x="320040" y="24231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77240" y="237744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httpOnly cookie authentication with automatic session management and expiry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" y="3118104"/>
            <a:ext cx="347472" cy="34747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13" name="Text 11"/>
          <p:cNvSpPr/>
          <p:nvPr/>
        </p:nvSpPr>
        <p:spPr>
          <a:xfrm>
            <a:off x="320040" y="311810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77240" y="3072384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data encrypted at rest and in transit via Supabase + Vercel infrastructure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663440" y="1033272"/>
            <a:ext cx="347472" cy="34747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16" name="Text 14"/>
          <p:cNvSpPr/>
          <p:nvPr/>
        </p:nvSpPr>
        <p:spPr>
          <a:xfrm>
            <a:off x="4663440" y="10332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120640" y="987552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backups and data integrity constraints enforced at the database level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663440" y="1728216"/>
            <a:ext cx="347472" cy="34747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19" name="Text 17"/>
          <p:cNvSpPr/>
          <p:nvPr/>
        </p:nvSpPr>
        <p:spPr>
          <a:xfrm>
            <a:off x="4663440" y="17282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120640" y="1682496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infrastructure trusted by Fortune 500 companies: Supabase, Vercel, and Stripe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663440" y="2423160"/>
            <a:ext cx="347472" cy="347472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22" name="Text 20"/>
          <p:cNvSpPr/>
          <p:nvPr/>
        </p:nvSpPr>
        <p:spPr>
          <a:xfrm>
            <a:off x="4663440" y="24231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120640" y="237744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 2-compliant hosting infrastructure for all data storage and processing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20040" y="4434840"/>
            <a:ext cx="8503920" cy="420624"/>
          </a:xfrm>
          <a:prstGeom prst="rect">
            <a:avLst/>
          </a:prstGeom>
          <a:solidFill>
            <a:srgbClr val="F0EEEA"/>
          </a:solidFill>
          <a:ln w="12700">
            <a:solidFill>
              <a:srgbClr val="DDD8D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" y="4434840"/>
            <a:ext cx="8503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 Supabase  ·  Stripe  ·  Vercel  ·  Sentry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48417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9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datovero.com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56032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Transparent, Module-Based Pricing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1371600" y="8229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choose exactly what you need. No bloated bundles.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320040" y="1234440"/>
            <a:ext cx="2697480" cy="331012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37160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small teams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411480" y="1709928"/>
            <a:ext cx="2514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Starter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11480" y="2212848"/>
            <a:ext cx="25146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7B1D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$49</a:t>
            </a:r>
            <a:pPr algn="ctr" indent="0" marL="0">
              <a:buNone/>
            </a:pPr>
            <a:r>
              <a:rPr lang="en-US" sz="1300" dirty="0">
                <a:solidFill>
                  <a:srgbClr val="66666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/month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548640" y="2871216"/>
            <a:ext cx="2331720" cy="1572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modules available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3 staff users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CSV data import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reporting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support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18688" y="1234440"/>
            <a:ext cx="2697480" cy="3310128"/>
          </a:xfrm>
          <a:prstGeom prst="rect">
            <a:avLst/>
          </a:prstGeom>
          <a:solidFill>
            <a:srgbClr val="7B1D1D"/>
          </a:solidFill>
          <a:ln/>
          <a:effectLst>
            <a:outerShdw sx="100000" sy="100000" kx="0" ky="0" algn="bl" rotWithShape="0" blurRad="127000" dist="38100" dir="8100000">
              <a:srgbClr val="000000">
                <a:alpha val="2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355848" y="137160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E8C5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Popular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310128" y="1709928"/>
            <a:ext cx="2514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Growth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310128" y="2212848"/>
            <a:ext cx="25146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$99</a:t>
            </a:r>
            <a:pPr algn="ctr" indent="0" marL="0">
              <a:buNone/>
            </a:pPr>
            <a:r>
              <a:rPr lang="en-US" sz="1300" dirty="0">
                <a:solidFill>
                  <a:srgbClr val="E8C5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/month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3447288" y="2871216"/>
            <a:ext cx="2331720" cy="1572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A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modules + AI features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A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10 staff users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A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Donor health scoring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A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AI assist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A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support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17336" y="1234440"/>
            <a:ext cx="2697480" cy="331012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254496" y="137160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Full-scale operations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208776" y="1709928"/>
            <a:ext cx="2514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208776" y="2212848"/>
            <a:ext cx="25146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7B1D1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$199</a:t>
            </a:r>
            <a:pPr algn="ctr" indent="0" marL="0">
              <a:buNone/>
            </a:pPr>
            <a:r>
              <a:rPr lang="en-US" sz="1300" dirty="0">
                <a:solidFill>
                  <a:srgbClr val="66666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/month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6345936" y="2871216"/>
            <a:ext cx="2331720" cy="1572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modules + advanced AI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Unlimited staff users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AI agent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Volunteer credentials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support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64515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plans include a 14-day free trial · No credit card required · Bundle pricing available — contact us for multi-module discounts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8417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9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datovero.com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56032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Up and Running in Hours, Not Months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2286000" y="1481328"/>
            <a:ext cx="164592" cy="0"/>
          </a:xfrm>
          <a:prstGeom prst="line">
            <a:avLst/>
          </a:prstGeom>
          <a:noFill/>
          <a:ln w="19050">
            <a:solidFill>
              <a:srgbClr val="7B1D1D"/>
            </a:solidFill>
            <a:prstDash val="dash"/>
          </a:ln>
        </p:spPr>
      </p:sp>
      <p:sp>
        <p:nvSpPr>
          <p:cNvPr id="4" name="Shape 2"/>
          <p:cNvSpPr/>
          <p:nvPr/>
        </p:nvSpPr>
        <p:spPr>
          <a:xfrm>
            <a:off x="320040" y="1115568"/>
            <a:ext cx="1965960" cy="2999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28700" y="1207008"/>
            <a:ext cx="548640" cy="548640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6" name="Text 4"/>
          <p:cNvSpPr/>
          <p:nvPr/>
        </p:nvSpPr>
        <p:spPr>
          <a:xfrm>
            <a:off x="1028700" y="12070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20040" y="1892808"/>
            <a:ext cx="1965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29768" y="2221992"/>
            <a:ext cx="174650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Sign Up &amp; Choose Modules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429768" y="2798064"/>
            <a:ext cx="174650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your account, select your modules, and your secure isolated workspace is provisioned automatically. No IT team required.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416552" y="1481328"/>
            <a:ext cx="164592" cy="0"/>
          </a:xfrm>
          <a:prstGeom prst="line">
            <a:avLst/>
          </a:prstGeom>
          <a:noFill/>
          <a:ln w="19050">
            <a:solidFill>
              <a:srgbClr val="7B1D1D"/>
            </a:solidFill>
            <a:prstDash val="dash"/>
          </a:ln>
        </p:spPr>
      </p:sp>
      <p:sp>
        <p:nvSpPr>
          <p:cNvPr id="11" name="Shape 9"/>
          <p:cNvSpPr/>
          <p:nvPr/>
        </p:nvSpPr>
        <p:spPr>
          <a:xfrm>
            <a:off x="2450592" y="1115568"/>
            <a:ext cx="1965960" cy="2999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59252" y="1207008"/>
            <a:ext cx="548640" cy="548640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13" name="Text 11"/>
          <p:cNvSpPr/>
          <p:nvPr/>
        </p:nvSpPr>
        <p:spPr>
          <a:xfrm>
            <a:off x="3159252" y="12070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450592" y="1892808"/>
            <a:ext cx="1965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2560320" y="2221992"/>
            <a:ext cx="174650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Import Your Existing Data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2560320" y="2798064"/>
            <a:ext cx="174650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in donors, volunteers, staff, clients, and more via simple CSV import. Your historical data is preserved and immediately searchable.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547104" y="1481328"/>
            <a:ext cx="164592" cy="0"/>
          </a:xfrm>
          <a:prstGeom prst="line">
            <a:avLst/>
          </a:prstGeom>
          <a:noFill/>
          <a:ln w="19050">
            <a:solidFill>
              <a:srgbClr val="7B1D1D"/>
            </a:solidFill>
            <a:prstDash val="dash"/>
          </a:ln>
        </p:spPr>
      </p:sp>
      <p:sp>
        <p:nvSpPr>
          <p:cNvPr id="18" name="Shape 16"/>
          <p:cNvSpPr/>
          <p:nvPr/>
        </p:nvSpPr>
        <p:spPr>
          <a:xfrm>
            <a:off x="4581144" y="1115568"/>
            <a:ext cx="1965960" cy="2999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289804" y="1207008"/>
            <a:ext cx="548640" cy="548640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20" name="Text 18"/>
          <p:cNvSpPr/>
          <p:nvPr/>
        </p:nvSpPr>
        <p:spPr>
          <a:xfrm>
            <a:off x="5289804" y="12070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81144" y="1892808"/>
            <a:ext cx="1965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2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690872" y="2221992"/>
            <a:ext cx="174650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Train Your Team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4690872" y="2798064"/>
            <a:ext cx="174650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 onboarding guides walk staff through each module. The HR &amp; Training module helps get everyone aligned and productive fast.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711696" y="1115568"/>
            <a:ext cx="1965960" cy="2999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420356" y="1207008"/>
            <a:ext cx="548640" cy="548640"/>
          </a:xfrm>
          <a:prstGeom prst="oval">
            <a:avLst/>
          </a:prstGeom>
          <a:solidFill>
            <a:srgbClr val="7B1D1D"/>
          </a:solidFill>
          <a:ln/>
        </p:spPr>
      </p:sp>
      <p:sp>
        <p:nvSpPr>
          <p:cNvPr id="26" name="Text 24"/>
          <p:cNvSpPr/>
          <p:nvPr/>
        </p:nvSpPr>
        <p:spPr>
          <a:xfrm>
            <a:off x="7420356" y="12070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711696" y="1892808"/>
            <a:ext cx="1965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821424" y="2221992"/>
            <a:ext cx="174650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DatoVero Gets Smarter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6821424" y="2798064"/>
            <a:ext cx="174650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scores improve as your data grows, the agent learns your patterns, grant intelligence strengthens, and reports get richer over time.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20040" y="4261104"/>
            <a:ext cx="8503920" cy="402336"/>
          </a:xfrm>
          <a:prstGeom prst="rect">
            <a:avLst/>
          </a:prstGeom>
          <a:solidFill>
            <a:srgbClr val="F0EEEA"/>
          </a:solidFill>
          <a:ln w="12700">
            <a:solidFill>
              <a:srgbClr val="DDD8D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20040" y="4261104"/>
            <a:ext cx="8503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4A0E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IT team required  ·  No implementation consultants  ·  No hidden setup fees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48417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9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datovero.com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56032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A0E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Built Different. By Design.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914400"/>
          <a:ext cx="8412480" cy="3749040"/>
        </p:xfrm>
        <a:graphic>
          <a:graphicData uri="http://schemas.openxmlformats.org/drawingml/2006/table">
            <a:tbl>
              <a:tblPr/>
              <a:tblGrid>
                <a:gridCol w="2651760"/>
                <a:gridCol w="1691640"/>
                <a:gridCol w="1691640"/>
                <a:gridCol w="1691640"/>
              </a:tblGrid>
              <a:tr h="4754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0D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D2D2D"/>
                          </a:solidFill>
                        </a:rPr>
                        <a:t>Legacy Enterprise Tools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0D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D2D2D"/>
                          </a:solidFill>
                        </a:rPr>
                        <a:t>Consumer Apps</a:t>
                      </a:r>
                      <a:endParaRPr lang="en-US" sz="1200" dirty="0"/>
                    </a:p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D2D2D"/>
                          </a:solidFill>
                        </a:rPr>
                        <a:t>(Google / Notion)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0D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DatoVero</a:t>
                      </a:r>
                      <a:endParaRPr lang="en-US" sz="14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1D1D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4A0E0E"/>
                          </a:solidFill>
                        </a:rPr>
                        <a:t>Built for nonprofits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AE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8B2222"/>
                          </a:solidFill>
                        </a:rPr>
                        <a:t>✗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AE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8B2222"/>
                          </a:solidFill>
                        </a:rPr>
                        <a:t>✗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AE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✓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1515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4A0E0E"/>
                          </a:solidFill>
                        </a:rPr>
                        <a:t>All-in-one platform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D2D2D"/>
                          </a:solidFill>
                        </a:rPr>
                        <a:t>Sometimes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8B2222"/>
                          </a:solidFill>
                        </a:rPr>
                        <a:t>✗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✓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2020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4A0E0E"/>
                          </a:solidFill>
                        </a:rPr>
                        <a:t>AI-powered insights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AE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D2D2D"/>
                          </a:solidFill>
                        </a:rPr>
                        <a:t>Rarely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AE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8B2222"/>
                          </a:solidFill>
                        </a:rPr>
                        <a:t>✗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AE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✓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1515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4A0E0E"/>
                          </a:solidFill>
                        </a:rPr>
                        <a:t>Per-org data isolation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D2D2D"/>
                          </a:solidFill>
                        </a:rPr>
                        <a:t>Rarely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8B2222"/>
                          </a:solidFill>
                        </a:rPr>
                        <a:t>✗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✓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2020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4A0E0E"/>
                          </a:solidFill>
                        </a:rPr>
                        <a:t>Affordable for small teams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AE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8B2222"/>
                          </a:solidFill>
                        </a:rPr>
                        <a:t>✗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AE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D2D2D"/>
                          </a:solidFill>
                        </a:rPr>
                        <a:t>Sometimes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AE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✓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1515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4A0E0E"/>
                          </a:solidFill>
                        </a:rPr>
                        <a:t>14-day free trial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8B2222"/>
                          </a:solidFill>
                        </a:rPr>
                        <a:t>✗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D2D2D"/>
                          </a:solidFill>
                        </a:rPr>
                        <a:t>Sometimes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✓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8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2020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7B1D1D"/>
          </a:solidFill>
          <a:ln w="12700">
            <a:solidFill>
              <a:srgbClr val="7B1D1D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457200" y="48417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9A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datovero.com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DatoVero — Board Report</dc:title>
  <dc:subject>PptxGenJS Presentation</dc:subject>
  <dc:creator>DatoVero</dc:creator>
  <cp:lastModifiedBy>DatoVero</cp:lastModifiedBy>
  <cp:revision>1</cp:revision>
  <dcterms:created xsi:type="dcterms:W3CDTF">2026-06-08T18:08:53Z</dcterms:created>
  <dcterms:modified xsi:type="dcterms:W3CDTF">2026-06-08T18:08:53Z</dcterms:modified>
</cp:coreProperties>
</file>